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63" r:id="rId10"/>
    <p:sldId id="275" r:id="rId11"/>
    <p:sldId id="265" r:id="rId12"/>
    <p:sldId id="274" r:id="rId13"/>
    <p:sldId id="266" r:id="rId14"/>
    <p:sldId id="276" r:id="rId15"/>
    <p:sldId id="267" r:id="rId16"/>
    <p:sldId id="277" r:id="rId17"/>
    <p:sldId id="268" r:id="rId18"/>
    <p:sldId id="278" r:id="rId19"/>
    <p:sldId id="269" r:id="rId20"/>
    <p:sldId id="279" r:id="rId21"/>
    <p:sldId id="270" r:id="rId22"/>
    <p:sldId id="280" r:id="rId23"/>
    <p:sldId id="271" r:id="rId24"/>
    <p:sldId id="281" r:id="rId25"/>
    <p:sldId id="264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4D9D7-A210-C04D-B931-B1DF40379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808CBD-82E9-3F31-863F-8FAB1E4D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92835A-4DF4-4A26-2AF7-6F2409FF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04BF2F-D749-B148-1228-2C807697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AE1ACA-0393-6622-63CE-D8462E68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5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B713AA-2D6B-648F-2738-319726E4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91455F-9254-7190-B1C3-38E2693AC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3542C-D832-2554-E886-1AFA9576E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6392D6-9FD9-ED7E-CE50-FAA1F27C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A4345D-02C2-406A-AACE-1974D481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916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D95BA78-B042-51DC-A414-8BBB038DDA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6B3906D-35D8-82C0-5503-74D8B1FC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91E3CD-4C82-7A60-45D4-74C0233D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456197-A8AD-25A1-7B7E-E2092C21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67932B-FE2E-0E54-B90D-5B2DF5EB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62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EFDC09-498F-FBA6-56ED-5E7D60F3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7943DB-BFAB-3425-EF00-4C8FBC13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46E9E0-1E56-4221-C235-325F5C8C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2F1467-97A7-27B6-69F7-A940D45F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9D871D-6E72-4771-A3BD-9BE1598B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42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869216-C56C-FACA-DBB4-B3946AE9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E87E54-376A-C3DF-3E38-CB282622F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61A811-E2C7-D633-3E32-C9E93A7D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77C1A0-B130-06B3-2BA2-07D458F36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9FF817-46C3-8B12-7399-0119857A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66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CB21D-9FC1-9CEC-4804-6379ACBF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F2BA3F-ADAE-08F5-229A-EB8A07057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5AA806-05D9-0488-7B86-52956497C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BFEDC5-AC6B-7EDC-26F1-F128055D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45D2BDF-2B51-19BE-0F7F-CB05FFB5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360CBB-40F1-F9AF-AAB9-FF345962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5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FA2CD9-D830-EFAA-C78E-D7EA0763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562096-EA9D-1B05-25CD-B8743EEA9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037283-2B94-9676-9F20-13BFBF422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98F4B6-C7BD-7531-C5F0-689C5DF0E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CFDB30-0455-B8AA-4398-7BA3030D0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98C04F7-E516-9D1E-C8EB-34A9F074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3A582F2-2444-D0A8-1C1B-B5460558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902B2F3-DA5E-A6B2-6569-170B5196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752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B799AE-3302-A47F-BB07-3DEC2BD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E8DCDD-EE6A-D01A-CFA7-CB7BA332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1AD78BD-7CAD-CB82-9596-D1860891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A46245E-E4C8-3A91-711F-4B0C4700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32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9588971-6BA9-4E24-C77B-A9D3CF14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B1680CF-ECAB-D726-2810-A1096229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B91689-87C9-0635-9AFA-0AF403B9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334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753094-F39B-61A7-B04A-B2E7A2F0F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0D2891-2EEA-0183-48F3-CFC59EA6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FA37D87-59E7-CBCB-7C3D-15BE9A383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8DCA18-BD1D-9F57-543E-3B8BFD46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0D5F0E0-9BFA-9259-5FB4-E719E147B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F97686-4A72-C9B8-9389-E9BAC284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805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49E340-733C-1A7C-7DB0-A98EC857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EEFDBA9-0A57-F0E4-CE2E-565740FE7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AF371E-9692-5714-BB1C-289E5CF17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971B4D-FAC2-3D41-A3A7-85F9F72D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DBD08E-DBB4-5F75-D7C8-B7195CED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940A38-9CEF-FFCB-5614-CA16EB3A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24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1D34A90-711B-1D0B-FFCC-2C964F35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EDD022-4A71-1F78-ABDE-D44193EEC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EDA574-25B6-4441-E779-B85A6A34A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2759DD-05B8-4161-9BCE-4792BA6E0C0B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6D8184-6F07-5039-8B1C-23E8E0918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707965-876C-E08A-FDF8-3E30FA297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09BACF-0E37-4797-974B-4311443C91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945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10D58D6-CD19-30FB-773B-1DD11BD62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32984"/>
            <a:ext cx="9144000" cy="1147813"/>
          </a:xfrm>
        </p:spPr>
        <p:txBody>
          <a:bodyPr/>
          <a:lstStyle/>
          <a:p>
            <a:r>
              <a:rPr lang="it-IT" dirty="0"/>
              <a:t>Giacomo Pierbattista, Martin Tomassi</a:t>
            </a:r>
          </a:p>
        </p:txBody>
      </p:sp>
      <p:pic>
        <p:nvPicPr>
          <p:cNvPr id="5" name="Immagine 4" descr="Immagine che contiene testo, Carattere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30B7B0F5-9839-2861-EC74-7136E378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8" b="21874"/>
          <a:stretch/>
        </p:blipFill>
        <p:spPr>
          <a:xfrm>
            <a:off x="4321865" y="1809550"/>
            <a:ext cx="3548269" cy="21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0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0380E-6216-42B5-74C4-DA3AD7AE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91872B0-DE44-E3E0-A382-A547941B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calzature, scarpa da ginnastica, scarpa&#10;&#10;Il contenuto generato dall'IA potrebbe non essere corretto.">
            <a:extLst>
              <a:ext uri="{FF2B5EF4-FFF2-40B4-BE49-F238E27FC236}">
                <a16:creationId xmlns:a16="http://schemas.microsoft.com/office/drawing/2014/main" id="{85CE9374-88C6-2E8C-0057-ADC64522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5" name="Immagine 4" descr="Immagine che contiene testo, calzature, schermata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215EA607-9806-E3C1-67FE-D7AACC27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ADF3DE9-C018-E496-58C9-F137F760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08ECD0CA-AC3F-4D4B-14DE-4DF2CA110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7E1D107B-8C7F-01CE-24CD-E9BC65620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grafica, veicolo&#10;&#10;Il contenuto generato dall'IA potrebbe non essere corretto.">
            <a:extLst>
              <a:ext uri="{FF2B5EF4-FFF2-40B4-BE49-F238E27FC236}">
                <a16:creationId xmlns:a16="http://schemas.microsoft.com/office/drawing/2014/main" id="{BCE837F8-20C7-0B43-B060-B6C1618C0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61A61-6236-7FD8-072D-33FE0A6E7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371C8F9-63C1-B9EE-CE97-748795E0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6DF01CE-3161-4B3C-25A8-3D4B0E5D1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82BAED2-9EF8-A4B0-AB63-67159799F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DF8B-A1B6-09BD-4DA7-758243F6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CFABE6F-A5BC-CCCC-7F2A-A33D01C8E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D89BB70-4F9E-F7B1-5F14-A06EA2F1B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72AFC3B-3FA9-D0D7-9065-B6BE637F0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  <p:pic>
        <p:nvPicPr>
          <p:cNvPr id="3" name="Immagine 2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29799318-EAA5-2D30-CFA2-854BC97E6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C03EB92-BC67-D94A-4904-E77DFA9D5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0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1AC94-B1A6-2705-5E36-271F3AAC3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EF03C808-FF99-AAEE-D567-9FFFAB29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6E19A005-5AF0-6A73-967C-9B8B8852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19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2A2F4FE-08BE-0D64-B5F3-21386FC4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95" y="1015999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40F50AC-9684-ABAF-4840-D896B6826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2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81DB-FB5A-607F-3363-4946C9EE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F2E21713-5C29-5CB3-6B4C-4F1CEFAF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6971BE5A-3C2B-1E2C-D86B-E739E16B4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19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3580E52-AD15-F137-A3D0-7C71D3989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95" y="1015999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4ACDD2CC-7351-3A05-AEE6-DA74F74A8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015999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F7E66376-6088-9C73-2116-24ABEBF56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80" y="1015998"/>
            <a:ext cx="2486822" cy="5384799"/>
          </a:xfrm>
          <a:prstGeom prst="rect">
            <a:avLst/>
          </a:prstGeom>
        </p:spPr>
      </p:pic>
      <p:pic>
        <p:nvPicPr>
          <p:cNvPr id="7" name="Immagine 6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8ED51F8D-BE18-ABA4-7CE2-D5516FE0B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34" y="1015998"/>
            <a:ext cx="2486823" cy="5384799"/>
          </a:xfrm>
          <a:prstGeom prst="rect">
            <a:avLst/>
          </a:prstGeom>
        </p:spPr>
      </p:pic>
      <p:pic>
        <p:nvPicPr>
          <p:cNvPr id="11" name="Immagine 10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26DC55C-34F6-1AB8-D7D8-E267EC105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18" y="1015998"/>
            <a:ext cx="2486822" cy="53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7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A0702-7569-60D9-5AA7-609D16B46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CFA8F6BD-2B3B-3561-6FCE-93C1E05B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aeromobile&#10;&#10;Il contenuto generato dall'IA potrebbe non essere corretto.">
            <a:extLst>
              <a:ext uri="{FF2B5EF4-FFF2-40B4-BE49-F238E27FC236}">
                <a16:creationId xmlns:a16="http://schemas.microsoft.com/office/drawing/2014/main" id="{A940B1FA-212B-EA9A-66F2-1F29F7FF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71" y="844060"/>
            <a:ext cx="1821483" cy="5556737"/>
          </a:xfrm>
          <a:prstGeom prst="rect">
            <a:avLst/>
          </a:prstGeom>
        </p:spPr>
      </p:pic>
      <p:pic>
        <p:nvPicPr>
          <p:cNvPr id="7" name="Immagine 6" descr="Immagine che contiene testo, schermata, calzature&#10;&#10;Il contenuto generato dall'IA potrebbe non essere corretto.">
            <a:extLst>
              <a:ext uri="{FF2B5EF4-FFF2-40B4-BE49-F238E27FC236}">
                <a16:creationId xmlns:a16="http://schemas.microsoft.com/office/drawing/2014/main" id="{092500A9-00AD-5DB7-0DC8-02E83486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162147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cibo&#10;&#10;Il contenuto generato dall'IA potrebbe non essere corretto.">
            <a:extLst>
              <a:ext uri="{FF2B5EF4-FFF2-40B4-BE49-F238E27FC236}">
                <a16:creationId xmlns:a16="http://schemas.microsoft.com/office/drawing/2014/main" id="{45220865-4AD3-BD8B-810A-2F1A187A5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44" y="844061"/>
            <a:ext cx="2111222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7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1B1C-00D1-65D6-241F-E892174A7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C67FF32-FA57-C265-1E10-221B7DA46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aeromobile&#10;&#10;Il contenuto generato dall'IA potrebbe non essere corretto.">
            <a:extLst>
              <a:ext uri="{FF2B5EF4-FFF2-40B4-BE49-F238E27FC236}">
                <a16:creationId xmlns:a16="http://schemas.microsoft.com/office/drawing/2014/main" id="{C307BEDD-37A6-4288-A9B5-A5A4EFD48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71" y="844060"/>
            <a:ext cx="1821483" cy="5556737"/>
          </a:xfrm>
          <a:prstGeom prst="rect">
            <a:avLst/>
          </a:prstGeom>
        </p:spPr>
      </p:pic>
      <p:pic>
        <p:nvPicPr>
          <p:cNvPr id="7" name="Immagine 6" descr="Immagine che contiene testo, schermata, calzature&#10;&#10;Il contenuto generato dall'IA potrebbe non essere corretto.">
            <a:extLst>
              <a:ext uri="{FF2B5EF4-FFF2-40B4-BE49-F238E27FC236}">
                <a16:creationId xmlns:a16="http://schemas.microsoft.com/office/drawing/2014/main" id="{08B6C64E-6F54-7D36-F2DF-F3F056B75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162147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cibo&#10;&#10;Il contenuto generato dall'IA potrebbe non essere corretto.">
            <a:extLst>
              <a:ext uri="{FF2B5EF4-FFF2-40B4-BE49-F238E27FC236}">
                <a16:creationId xmlns:a16="http://schemas.microsoft.com/office/drawing/2014/main" id="{BE1598A5-331D-4864-C862-B9E61C357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44" y="844061"/>
            <a:ext cx="2111222" cy="5556737"/>
          </a:xfrm>
          <a:prstGeom prst="rect">
            <a:avLst/>
          </a:prstGeom>
        </p:spPr>
      </p:pic>
      <p:pic>
        <p:nvPicPr>
          <p:cNvPr id="3" name="Immagine 2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922E79B4-DA82-DA39-A7AD-6B8AC915A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26" y="844060"/>
            <a:ext cx="1821483" cy="5556737"/>
          </a:xfrm>
          <a:prstGeom prst="rect">
            <a:avLst/>
          </a:prstGeom>
        </p:spPr>
      </p:pic>
      <p:pic>
        <p:nvPicPr>
          <p:cNvPr id="6" name="Immagine 5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6A245F27-C9FE-4989-C46F-B7A6BBB25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02" y="1162147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2CAAAB8-85F3-7CD6-9106-98B46BD84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89" y="844060"/>
            <a:ext cx="2111222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0658-111C-5778-B123-2552C678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822232-AC34-4E56-4599-4E751471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EFD0134-1022-EEC4-50A2-559BA92F8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A91D260-6120-BAA0-3658-4CDC687D0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00" y="1059801"/>
            <a:ext cx="2374907" cy="557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73971-25BF-7A5C-C509-2D955B26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A5135662-19B8-6B4B-1DA9-1B319E08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7FCDB93-AB0A-7323-4F08-46D6F0EFF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3C7281E1-1CB2-D76A-8DCD-9F7EE540C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, software, design&#10;&#10;Il contenuto generato dall'IA potrebbe non essere corretto.">
            <a:extLst>
              <a:ext uri="{FF2B5EF4-FFF2-40B4-BE49-F238E27FC236}">
                <a16:creationId xmlns:a16="http://schemas.microsoft.com/office/drawing/2014/main" id="{F6A396F6-3E20-F9DE-13D2-7B1A0E181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62" y="992043"/>
            <a:ext cx="2403781" cy="56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6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0F293-514C-D72E-DB5E-F1088DDB4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C30ABF-C797-58D9-1FEE-87DAECE6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A17A9FFD-9BA0-FEB0-AFB1-93405B5FE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5" y="1160560"/>
            <a:ext cx="2466931" cy="5341727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E7F09AF6-6723-020B-0C68-037A9A2B5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8"/>
          </a:xfrm>
          <a:prstGeom prst="rect">
            <a:avLst/>
          </a:prstGeom>
        </p:spPr>
      </p:pic>
      <p:pic>
        <p:nvPicPr>
          <p:cNvPr id="10" name="Immagine 9" descr="Immagine che contiene testo, aeromobile, schermata&#10;&#10;Il contenuto generato dall'IA potrebbe non essere corretto.">
            <a:extLst>
              <a:ext uri="{FF2B5EF4-FFF2-40B4-BE49-F238E27FC236}">
                <a16:creationId xmlns:a16="http://schemas.microsoft.com/office/drawing/2014/main" id="{930A0C9F-B853-3B70-64B5-06415D66F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9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5E550-8371-9385-5B09-187A4EF6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Scopo dell’app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5C396C-8B0D-2691-71C3-4690830E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it-IT" dirty="0" err="1"/>
              <a:t>Kickify</a:t>
            </a:r>
            <a:r>
              <a:rPr lang="it-IT" dirty="0"/>
              <a:t> è una app di e-commerce specializzato in sneakers, in cui gli utenti</a:t>
            </a:r>
            <a:br>
              <a:rPr lang="it-IT" dirty="0"/>
            </a:br>
            <a:r>
              <a:rPr lang="it-IT" dirty="0"/>
              <a:t>possono esplorare le ultime tendenze.</a:t>
            </a:r>
          </a:p>
          <a:p>
            <a:pPr fontAlgn="base"/>
            <a:r>
              <a:rPr lang="it-IT" dirty="0"/>
              <a:t>Realizzata seguendo lo stile </a:t>
            </a:r>
            <a:r>
              <a:rPr lang="it-IT" dirty="0" err="1"/>
              <a:t>Material</a:t>
            </a:r>
            <a:r>
              <a:rPr lang="it-IT" dirty="0"/>
              <a:t> Design 3 e l’architettura MVVM</a:t>
            </a:r>
          </a:p>
          <a:p>
            <a:pPr fontAlgn="base"/>
            <a:r>
              <a:rPr lang="it-IT" dirty="0"/>
              <a:t>Gli utenti possono:</a:t>
            </a:r>
          </a:p>
          <a:p>
            <a:pPr lvl="1" fontAlgn="base"/>
            <a:r>
              <a:rPr lang="it-IT" dirty="0"/>
              <a:t>accedere tramite il loro account Google oppure registrarsi con email e password</a:t>
            </a:r>
          </a:p>
          <a:p>
            <a:pPr lvl="1" fontAlgn="base"/>
            <a:r>
              <a:rPr lang="it-IT" dirty="0"/>
              <a:t>aggiungere i prodotti desiderati alla propria wishlist</a:t>
            </a:r>
          </a:p>
          <a:p>
            <a:pPr lvl="1" fontAlgn="base"/>
            <a:r>
              <a:rPr lang="it-IT" dirty="0"/>
              <a:t>visualizzare i dettagli dei singoli prodotti e aggiungere recensioni ai prodotti</a:t>
            </a:r>
          </a:p>
          <a:p>
            <a:pPr lvl="1" fontAlgn="base"/>
            <a:r>
              <a:rPr lang="it-IT" dirty="0"/>
              <a:t>cercare i prodotti per nome e/o applicare filtri alla ricerca</a:t>
            </a:r>
          </a:p>
          <a:p>
            <a:pPr lvl="1" fontAlgn="base"/>
            <a:r>
              <a:rPr lang="it-IT" dirty="0"/>
              <a:t>tracciare lo stato degli ordini effettuati</a:t>
            </a:r>
          </a:p>
          <a:p>
            <a:pPr lvl="1" fontAlgn="base"/>
            <a:r>
              <a:rPr lang="it-IT" dirty="0"/>
              <a:t>ricevere notifiche in app e </a:t>
            </a:r>
            <a:r>
              <a:rPr lang="it-IT" dirty="0" err="1"/>
              <a:t>push</a:t>
            </a:r>
            <a:r>
              <a:rPr lang="it-IT" dirty="0"/>
              <a:t> (se abilitate) riguardanti offerte, stato dell’ordine…</a:t>
            </a:r>
          </a:p>
          <a:p>
            <a:pPr lvl="1" fontAlgn="base"/>
            <a:r>
              <a:rPr lang="it-IT" dirty="0"/>
              <a:t>impostare come foto profilo un’immagine selezionata dalla memoria del dispositivo oppure </a:t>
            </a:r>
            <a:br>
              <a:rPr lang="it-IT" dirty="0"/>
            </a:br>
            <a:r>
              <a:rPr lang="it-IT" dirty="0"/>
              <a:t>scattare una foto al momento all’interno dell’app</a:t>
            </a:r>
          </a:p>
          <a:p>
            <a:pPr lvl="1" fontAlgn="base"/>
            <a:r>
              <a:rPr lang="it-IT" dirty="0"/>
              <a:t>gestire gli indirizzi di spedizione e i metodi di pagamento</a:t>
            </a:r>
          </a:p>
          <a:p>
            <a:pPr lvl="1" fontAlgn="base"/>
            <a:r>
              <a:rPr lang="it-IT" dirty="0"/>
              <a:t>impostare come lingua dell’app inglese (default), italiano o spagnolo</a:t>
            </a:r>
          </a:p>
          <a:p>
            <a:pPr lvl="1" fontAlgn="base"/>
            <a:r>
              <a:rPr lang="it-IT" dirty="0"/>
              <a:t>abilitare lo sblocco dell’app con impronta digitale o Face ID, se disponibili nel dispositivo</a:t>
            </a:r>
          </a:p>
          <a:p>
            <a:pPr lvl="1" fontAlgn="base"/>
            <a:r>
              <a:rPr lang="it-IT" dirty="0"/>
              <a:t>selezionare il tema dell’app (chiaro/scuro/sistema)</a:t>
            </a:r>
          </a:p>
          <a:p>
            <a:pPr lvl="1" fontAlgn="base"/>
            <a:r>
              <a:rPr lang="it-IT" dirty="0"/>
              <a:t>effettuare il logout, se necessario.</a:t>
            </a:r>
          </a:p>
          <a:p>
            <a:pPr lvl="1" fontAlgn="base"/>
            <a:endParaRPr lang="it-IT" dirty="0"/>
          </a:p>
          <a:p>
            <a:pPr marL="274320" lvl="1" indent="0" fontAlgn="base">
              <a:buNone/>
            </a:pPr>
            <a:r>
              <a:rPr lang="it-IT" dirty="0"/>
              <a:t>È stato implementato un sistema di gamification basato su "</a:t>
            </a:r>
            <a:r>
              <a:rPr lang="it-IT" dirty="0" err="1"/>
              <a:t>achievements</a:t>
            </a:r>
            <a:r>
              <a:rPr lang="it-IT" dirty="0"/>
              <a:t>" da sbloccare eseguendo delle azioni.</a:t>
            </a:r>
          </a:p>
        </p:txBody>
      </p:sp>
    </p:spTree>
    <p:extLst>
      <p:ext uri="{BB962C8B-B14F-4D97-AF65-F5344CB8AC3E}">
        <p14:creationId xmlns:p14="http://schemas.microsoft.com/office/powerpoint/2010/main" val="393673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F303-98B3-31A9-0FB8-C81203D1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4E95DE7-BBAB-8564-5F9C-3FF80A03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1AB48A10-7569-7D02-620D-2D034EE6E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5" y="1160560"/>
            <a:ext cx="2466931" cy="5341727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97EDD306-8A02-42C4-651B-32B386746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8"/>
          </a:xfrm>
          <a:prstGeom prst="rect">
            <a:avLst/>
          </a:prstGeom>
        </p:spPr>
      </p:pic>
      <p:pic>
        <p:nvPicPr>
          <p:cNvPr id="10" name="Immagine 9" descr="Immagine che contiene testo, aeromobile, schermata&#10;&#10;Il contenuto generato dall'IA potrebbe non essere corretto.">
            <a:extLst>
              <a:ext uri="{FF2B5EF4-FFF2-40B4-BE49-F238E27FC236}">
                <a16:creationId xmlns:a16="http://schemas.microsoft.com/office/drawing/2014/main" id="{1227F00D-14F7-31C8-E27A-879B52362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7"/>
          </a:xfrm>
          <a:prstGeom prst="rect">
            <a:avLst/>
          </a:prstGeom>
        </p:spPr>
      </p:pic>
      <p:pic>
        <p:nvPicPr>
          <p:cNvPr id="3" name="Immagine 2" descr="Immagine che contiene testo, schermata, multimediale, Cellulare&#10;&#10;Il contenuto generato dall'IA potrebbe non essere corretto.">
            <a:extLst>
              <a:ext uri="{FF2B5EF4-FFF2-40B4-BE49-F238E27FC236}">
                <a16:creationId xmlns:a16="http://schemas.microsoft.com/office/drawing/2014/main" id="{EDDA5548-74C1-63B8-46A8-347EA1990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4" y="1160560"/>
            <a:ext cx="2466931" cy="5341727"/>
          </a:xfrm>
          <a:prstGeom prst="rect">
            <a:avLst/>
          </a:prstGeom>
        </p:spPr>
      </p:pic>
      <p:pic>
        <p:nvPicPr>
          <p:cNvPr id="6" name="Immagine 5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0A178321-73AD-70AB-90A7-EDE84FC35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7"/>
          </a:xfrm>
          <a:prstGeom prst="rect">
            <a:avLst/>
          </a:prstGeom>
        </p:spPr>
      </p:pic>
      <p:pic>
        <p:nvPicPr>
          <p:cNvPr id="11" name="Immagine 10" descr="Immagine che contiene testo, schermata, aeromobile, veicolo&#10;&#10;Il contenuto generato dall'IA potrebbe non essere corretto.">
            <a:extLst>
              <a:ext uri="{FF2B5EF4-FFF2-40B4-BE49-F238E27FC236}">
                <a16:creationId xmlns:a16="http://schemas.microsoft.com/office/drawing/2014/main" id="{CF21C383-C998-FF8A-92B9-CA7CF4758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8A151-CB7A-D975-E491-04457D10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BFC43CAA-B4A9-3811-3091-F324293A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elettronica, schermata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1B9DE8BA-2F82-B63E-73AD-B77C27226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E0A5452-0FDA-4FC9-880E-4AA83079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55" y="844062"/>
            <a:ext cx="2083152" cy="5755055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41E4FD7-56B1-4E97-CE69-4BB1DA439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5" y="8440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0410-91F2-73AB-6E86-BFCBF601B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86BAD4ED-051B-314A-6AAE-9BEEAF84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7" name="Immagine 6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95AAB3A0-7ABE-E420-12C9-78C39654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0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56D7751-7DB5-AA7C-B780-1758E1E05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96" y="844062"/>
            <a:ext cx="2070918" cy="5721257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F4BFEBF-30C3-A975-22BA-18FE5E58A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8" y="810264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9F813-446E-F42E-7660-8CFDE41F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9D3E8CB-7AEA-20D3-3F58-C07BD034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0661BB88-4821-454C-A60D-F7A5001EB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4AF4C47F-33FB-4402-BF6A-4F4EB397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07EDDF9F-5117-3D91-0EBF-EA26FB3F5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9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3FBD5-D9CF-C941-699A-AF5F23DC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070645F-7B78-4DFC-6F04-94397D99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C5D6BB49-BD80-9D70-F46B-D9B164FE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A33A0535-9D75-F43A-DA0E-FA1D84D72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557ADC82-56F3-EC91-D9A2-20E79AB71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FD7E994F-87B8-0E2A-29DD-91BAA0DEE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6" name="Immagine 5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7F599BC-8756-3E5B-BA2E-CDFA3910D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B6498529-84DE-AE04-D592-6351E3430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9265D-AF62-084B-F365-1AA602B0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E1801CC9-B268-B183-F3E9-E5C6818F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50501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EEF8C-32F3-9129-306B-E6B1D20BC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CC1DB-F0E0-524D-1C37-E11CBA8B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75953C-2D7D-56CD-0CD8-DB597E41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/>
          </a:bodyPr>
          <a:lstStyle/>
          <a:p>
            <a:pPr fontAlgn="base"/>
            <a:r>
              <a:rPr lang="it-IT" sz="2400" b="1" dirty="0"/>
              <a:t>Autenticazione Utente:</a:t>
            </a:r>
            <a:endParaRPr lang="it-IT" sz="2400" dirty="0"/>
          </a:p>
          <a:p>
            <a:pPr lvl="1" fontAlgn="base"/>
            <a:r>
              <a:rPr lang="it-IT" sz="2200" dirty="0"/>
              <a:t>Supporto completo per </a:t>
            </a:r>
            <a:r>
              <a:rPr lang="it-IT" sz="2200" b="1" dirty="0"/>
              <a:t>Login, Registrazione</a:t>
            </a:r>
            <a:r>
              <a:rPr lang="it-IT" sz="2200" dirty="0"/>
              <a:t> di nuovi account e </a:t>
            </a:r>
            <a:br>
              <a:rPr lang="it-IT" sz="2200" dirty="0"/>
            </a:br>
            <a:r>
              <a:rPr lang="it-IT" sz="2200" b="1" dirty="0"/>
              <a:t>Recupero password dimenticata</a:t>
            </a:r>
            <a:r>
              <a:rPr lang="it-IT" sz="2200" dirty="0"/>
              <a:t> con OTP inviato via email.</a:t>
            </a:r>
          </a:p>
          <a:p>
            <a:pPr lvl="1" fontAlgn="base"/>
            <a:r>
              <a:rPr lang="it-IT" sz="2200" dirty="0"/>
              <a:t>Integrazione con </a:t>
            </a:r>
            <a:r>
              <a:rPr lang="it-IT" sz="2200" b="1" dirty="0"/>
              <a:t>provider esterni </a:t>
            </a:r>
            <a:r>
              <a:rPr lang="it-IT" sz="2200" dirty="0"/>
              <a:t>(Google) per un accesso facilitato.</a:t>
            </a:r>
          </a:p>
          <a:p>
            <a:pPr lvl="1" fontAlgn="base"/>
            <a:r>
              <a:rPr lang="it-IT" sz="2200" dirty="0"/>
              <a:t>Integrazione dell'</a:t>
            </a:r>
            <a:r>
              <a:rPr lang="it-IT" sz="2200" b="1" dirty="0"/>
              <a:t>autenticazione biometrica</a:t>
            </a:r>
            <a:r>
              <a:rPr lang="it-IT" sz="2200" dirty="0"/>
              <a:t> (impronta digitale o tramite </a:t>
            </a:r>
            <a:r>
              <a:rPr lang="it-IT" sz="2200" dirty="0" err="1"/>
              <a:t>FaceID</a:t>
            </a:r>
            <a:r>
              <a:rPr lang="it-IT" sz="2200" dirty="0"/>
              <a:t>) per un accesso rapido e sicuro.</a:t>
            </a:r>
          </a:p>
          <a:p>
            <a:pPr fontAlgn="base"/>
            <a:r>
              <a:rPr lang="it-IT" sz="2400" b="1" dirty="0"/>
              <a:t>Gestione del Profilo Utente:</a:t>
            </a:r>
            <a:endParaRPr lang="it-IT" sz="2400" dirty="0"/>
          </a:p>
          <a:p>
            <a:pPr lvl="1" fontAlgn="base"/>
            <a:r>
              <a:rPr lang="it-IT" sz="2200" dirty="0"/>
              <a:t>Pagina dedicata al </a:t>
            </a:r>
            <a:r>
              <a:rPr lang="it-IT" sz="2200" b="1" dirty="0"/>
              <a:t>profilo dell'utente</a:t>
            </a:r>
            <a:r>
              <a:rPr lang="it-IT" sz="2200" dirty="0"/>
              <a:t> per la visualizzazione e la gestione delle informazioni personali.</a:t>
            </a:r>
          </a:p>
          <a:p>
            <a:pPr fontAlgn="base"/>
            <a:r>
              <a:rPr lang="it-IT" sz="2400" b="1" dirty="0"/>
              <a:t>Utilizzo della Fotocamera:</a:t>
            </a:r>
            <a:endParaRPr lang="it-IT" sz="2400" dirty="0"/>
          </a:p>
          <a:p>
            <a:pPr lvl="1" fontAlgn="base"/>
            <a:r>
              <a:rPr lang="it-IT" sz="2200" dirty="0"/>
              <a:t>Implementazione attraverso </a:t>
            </a:r>
            <a:r>
              <a:rPr lang="it-IT" sz="2200" b="1" dirty="0"/>
              <a:t>CameraX</a:t>
            </a:r>
            <a:r>
              <a:rPr lang="it-IT" sz="2200" dirty="0"/>
              <a:t> per funzionalità avanzate legate alla fotocamera. L'uso della fotocamera è configurabile e non obbligatorio per l'avvio dell'app.</a:t>
            </a:r>
          </a:p>
          <a:p>
            <a:pPr lvl="1" fontAlgn="base"/>
            <a:r>
              <a:rPr lang="it-IT" sz="2200" dirty="0"/>
              <a:t>L’utente può selezionare una foto presente nella memoria interna come foto profilo, oppure scattare una foto all’interno dell’app con CameraX; la foto verrà salvata nella memoria interna nella cartella DCIM</a:t>
            </a:r>
          </a:p>
        </p:txBody>
      </p:sp>
    </p:spTree>
    <p:extLst>
      <p:ext uri="{BB962C8B-B14F-4D97-AF65-F5344CB8AC3E}">
        <p14:creationId xmlns:p14="http://schemas.microsoft.com/office/powerpoint/2010/main" val="72072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5F78-078D-25B8-C16E-C1D83437A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5D5E0-F448-26BA-1152-0CC3B2EF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A0BCEC-DA1C-8CD0-3F18-11656B35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 fontScale="92500"/>
          </a:bodyPr>
          <a:lstStyle/>
          <a:p>
            <a:pPr fontAlgn="base"/>
            <a:r>
              <a:rPr lang="it-IT" sz="2600" b="1" dirty="0"/>
              <a:t>Persistenza Dati:</a:t>
            </a:r>
            <a:endParaRPr lang="it-IT" sz="2600" dirty="0"/>
          </a:p>
          <a:p>
            <a:pPr lvl="1" fontAlgn="base"/>
            <a:r>
              <a:rPr lang="it-IT" b="1" dirty="0"/>
              <a:t>Database (Room):</a:t>
            </a:r>
            <a:r>
              <a:rPr lang="it-IT" dirty="0"/>
              <a:t> Persistenza strutturata dei dati tramite il database locale con </a:t>
            </a:r>
            <a:r>
              <a:rPr lang="it-IT" b="1" dirty="0"/>
              <a:t>Room</a:t>
            </a:r>
            <a:r>
              <a:rPr lang="it-IT" dirty="0"/>
              <a:t>.</a:t>
            </a:r>
          </a:p>
          <a:p>
            <a:pPr lvl="1" fontAlgn="base"/>
            <a:r>
              <a:rPr lang="it-IT" b="1" dirty="0"/>
              <a:t>Coppie Chiave-Valore (</a:t>
            </a:r>
            <a:r>
              <a:rPr lang="it-IT" b="1" dirty="0" err="1"/>
              <a:t>DataStore</a:t>
            </a:r>
            <a:r>
              <a:rPr lang="it-IT" b="1" dirty="0"/>
              <a:t>):</a:t>
            </a:r>
            <a:r>
              <a:rPr lang="it-IT" dirty="0"/>
              <a:t> Memorizzazione di preferenze e impostazioni dell'app tramite </a:t>
            </a:r>
            <a:r>
              <a:rPr lang="it-IT" b="1" dirty="0" err="1"/>
              <a:t>DataStore</a:t>
            </a:r>
            <a:r>
              <a:rPr lang="it-IT" b="1" dirty="0"/>
              <a:t> </a:t>
            </a:r>
            <a:r>
              <a:rPr lang="it-IT" b="1" dirty="0" err="1"/>
              <a:t>Preferences</a:t>
            </a:r>
            <a:r>
              <a:rPr lang="it-IT" dirty="0"/>
              <a:t>.</a:t>
            </a:r>
          </a:p>
          <a:p>
            <a:pPr fontAlgn="base"/>
            <a:r>
              <a:rPr lang="it-IT" sz="2600" b="1" dirty="0"/>
              <a:t>Visualizzazione e Dettaglio degli Item:</a:t>
            </a:r>
            <a:endParaRPr lang="it-IT" sz="2600" dirty="0"/>
          </a:p>
          <a:p>
            <a:pPr lvl="1" fontAlgn="base"/>
            <a:r>
              <a:rPr lang="it-IT" b="1" dirty="0"/>
              <a:t>Lista di Item:</a:t>
            </a:r>
            <a:r>
              <a:rPr lang="it-IT" dirty="0"/>
              <a:t> Pagina dedicata alla visualizzazione di </a:t>
            </a:r>
            <a:r>
              <a:rPr lang="it-IT" b="1" dirty="0"/>
              <a:t>liste di prodotti</a:t>
            </a:r>
            <a:r>
              <a:rPr lang="it-IT" dirty="0"/>
              <a:t>.</a:t>
            </a:r>
          </a:p>
          <a:p>
            <a:pPr lvl="1" fontAlgn="base"/>
            <a:r>
              <a:rPr lang="it-IT" b="1" dirty="0"/>
              <a:t>Dettaglio Item Singolo:</a:t>
            </a:r>
            <a:r>
              <a:rPr lang="it-IT" dirty="0"/>
              <a:t> Pagina specifica per visualizzare i dettagli di un singolo prodotto</a:t>
            </a:r>
            <a:endParaRPr lang="it-IT" b="1" dirty="0"/>
          </a:p>
          <a:p>
            <a:pPr fontAlgn="base"/>
            <a:r>
              <a:rPr lang="it-IT" sz="2600" b="1" dirty="0"/>
              <a:t>Funzionalità di Ricerca/Filtri:</a:t>
            </a:r>
            <a:r>
              <a:rPr lang="it-IT" sz="2600" dirty="0"/>
              <a:t> </a:t>
            </a:r>
          </a:p>
          <a:p>
            <a:pPr lvl="1" fontAlgn="base"/>
            <a:r>
              <a:rPr lang="it-IT" dirty="0"/>
              <a:t>Include meccanismi per </a:t>
            </a:r>
            <a:r>
              <a:rPr lang="it-IT" b="1" dirty="0"/>
              <a:t>cercare e filtrare</a:t>
            </a:r>
            <a:r>
              <a:rPr lang="it-IT" dirty="0"/>
              <a:t> gli item nella lista.</a:t>
            </a:r>
          </a:p>
          <a:p>
            <a:pPr fontAlgn="base"/>
            <a:r>
              <a:rPr lang="it-IT" sz="2600" b="1" dirty="0"/>
              <a:t>Gestione Preferiti/Wishlist:</a:t>
            </a:r>
            <a:endParaRPr lang="it-IT" sz="2600" dirty="0"/>
          </a:p>
          <a:p>
            <a:pPr lvl="1" fontAlgn="base"/>
            <a:r>
              <a:rPr lang="it-IT" dirty="0"/>
              <a:t>Possibilità di </a:t>
            </a:r>
            <a:r>
              <a:rPr lang="it-IT" b="1" dirty="0"/>
              <a:t>aggiungere item ai preferiti</a:t>
            </a:r>
            <a:r>
              <a:rPr lang="it-IT" dirty="0"/>
              <a:t> e di visualizzarli in una </a:t>
            </a:r>
            <a:r>
              <a:rPr lang="it-IT" b="1" dirty="0"/>
              <a:t>Wishlist</a:t>
            </a:r>
            <a:r>
              <a:rPr lang="it-IT" dirty="0"/>
              <a:t>.</a:t>
            </a:r>
          </a:p>
          <a:p>
            <a:pPr fontAlgn="base"/>
            <a:r>
              <a:rPr lang="it-IT" sz="2600" b="1" dirty="0"/>
              <a:t>Impostazioni e Tema:</a:t>
            </a:r>
            <a:endParaRPr lang="it-IT" sz="2600" dirty="0"/>
          </a:p>
          <a:p>
            <a:pPr lvl="1" fontAlgn="base"/>
            <a:r>
              <a:rPr lang="it-IT" dirty="0"/>
              <a:t>Sezione </a:t>
            </a:r>
            <a:r>
              <a:rPr lang="it-IT" b="1" dirty="0"/>
              <a:t>Impostazioni</a:t>
            </a:r>
            <a:r>
              <a:rPr lang="it-IT" dirty="0"/>
              <a:t> con un'opzione per gestire il </a:t>
            </a:r>
            <a:r>
              <a:rPr lang="it-IT" b="1" dirty="0"/>
              <a:t>tema dell'applicazione</a:t>
            </a:r>
            <a:r>
              <a:rPr lang="it-IT" dirty="0"/>
              <a:t> (chiaro/scuro/automatico), persistente con </a:t>
            </a:r>
            <a:r>
              <a:rPr lang="it-IT" dirty="0" err="1"/>
              <a:t>DataStore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23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9A76-F12E-830B-414E-36B69810A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69EEF-FCE0-20E7-A036-59618DB3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521269-8825-9A40-BF97-CF36DBE0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it-IT" b="1" dirty="0"/>
              <a:t>Mappe:</a:t>
            </a:r>
            <a:endParaRPr lang="it-IT" dirty="0"/>
          </a:p>
          <a:p>
            <a:pPr lvl="1" fontAlgn="base"/>
            <a:r>
              <a:rPr lang="it-IT" sz="2200" dirty="0"/>
              <a:t>Integrazione di </a:t>
            </a:r>
            <a:r>
              <a:rPr lang="it-IT" sz="2200" b="1" dirty="0"/>
              <a:t>mappe</a:t>
            </a:r>
            <a:r>
              <a:rPr lang="it-IT" sz="2200" dirty="0"/>
              <a:t> tramite </a:t>
            </a:r>
            <a:r>
              <a:rPr lang="it-IT" sz="2200" b="1" dirty="0" err="1"/>
              <a:t>OpenStreetMap</a:t>
            </a:r>
            <a:r>
              <a:rPr lang="it-IT" sz="2200" dirty="0"/>
              <a:t> per il Tracking dell’ordine. </a:t>
            </a:r>
          </a:p>
          <a:p>
            <a:pPr fontAlgn="base"/>
            <a:r>
              <a:rPr lang="it-IT" b="1" dirty="0"/>
              <a:t>Gamification:</a:t>
            </a:r>
            <a:endParaRPr lang="it-IT" dirty="0"/>
          </a:p>
          <a:p>
            <a:pPr lvl="1"/>
            <a:r>
              <a:rPr lang="it-IT" sz="2200" dirty="0"/>
              <a:t>Implementazione di meccanismi di </a:t>
            </a:r>
            <a:r>
              <a:rPr lang="it-IT" sz="2200" b="1" dirty="0"/>
              <a:t>gamification</a:t>
            </a:r>
            <a:r>
              <a:rPr lang="it-IT" sz="2200" dirty="0"/>
              <a:t> tramite badge/achievement.</a:t>
            </a:r>
          </a:p>
          <a:p>
            <a:pPr fontAlgn="base"/>
            <a:r>
              <a:rPr lang="it-IT" b="1" dirty="0"/>
              <a:t>App multilingua</a:t>
            </a:r>
            <a:r>
              <a:rPr lang="it-IT" dirty="0"/>
              <a:t>: </a:t>
            </a:r>
          </a:p>
          <a:p>
            <a:pPr lvl="1" fontAlgn="base"/>
            <a:r>
              <a:rPr lang="it-IT" dirty="0"/>
              <a:t>inglese è la lingua di default, sono disponibili le traduzioni in italiano e spagnolo.</a:t>
            </a:r>
            <a:endParaRPr lang="it-IT" b="1" dirty="0"/>
          </a:p>
          <a:p>
            <a:pPr fontAlgn="base"/>
            <a:r>
              <a:rPr lang="it-IT" b="1" dirty="0"/>
              <a:t>Richieste HTTP ad API Esterne:</a:t>
            </a:r>
            <a:r>
              <a:rPr lang="it-IT" dirty="0"/>
              <a:t> </a:t>
            </a:r>
          </a:p>
          <a:p>
            <a:pPr lvl="1" fontAlgn="base"/>
            <a:r>
              <a:rPr lang="it-IT" dirty="0"/>
              <a:t>Esecuzione di </a:t>
            </a:r>
            <a:r>
              <a:rPr lang="it-IT" b="1" dirty="0"/>
              <a:t>richieste HTTP ad API esterne</a:t>
            </a:r>
            <a:r>
              <a:rPr lang="it-IT" dirty="0"/>
              <a:t> per, ad esempio, recuperare i prodotti dal Database Remoto.</a:t>
            </a:r>
          </a:p>
          <a:p>
            <a:pPr fontAlgn="base"/>
            <a:r>
              <a:rPr lang="it-IT" b="1" dirty="0"/>
              <a:t>Lettura e Scrittura Dati su Storage:</a:t>
            </a:r>
            <a:endParaRPr lang="it-IT" dirty="0"/>
          </a:p>
          <a:p>
            <a:pPr lvl="1" fontAlgn="base"/>
            <a:r>
              <a:rPr lang="it-IT" dirty="0"/>
              <a:t>Gestione della </a:t>
            </a:r>
            <a:r>
              <a:rPr lang="it-IT" b="1" dirty="0"/>
              <a:t>lettura e scrittura di dati</a:t>
            </a:r>
            <a:r>
              <a:rPr lang="it-IT" dirty="0"/>
              <a:t> su storage, implicitamente coperta dalle funzionalità di persistenza con Room e </a:t>
            </a:r>
            <a:r>
              <a:rPr lang="it-IT" dirty="0" err="1"/>
              <a:t>DataStore</a:t>
            </a:r>
            <a:r>
              <a:rPr lang="it-IT" dirty="0"/>
              <a:t>.</a:t>
            </a:r>
          </a:p>
          <a:p>
            <a:pPr fontAlgn="base"/>
            <a:r>
              <a:rPr lang="it-IT" b="1" dirty="0"/>
              <a:t>Notifiche:</a:t>
            </a:r>
            <a:endParaRPr lang="it-IT" dirty="0"/>
          </a:p>
          <a:p>
            <a:pPr lvl="1"/>
            <a:r>
              <a:rPr lang="it-IT" dirty="0"/>
              <a:t>Implementazione di un sistema di </a:t>
            </a:r>
            <a:r>
              <a:rPr lang="it-IT" b="1" dirty="0"/>
              <a:t>notifiche </a:t>
            </a:r>
            <a:r>
              <a:rPr lang="it-IT" b="1" dirty="0" err="1"/>
              <a:t>push</a:t>
            </a:r>
            <a:r>
              <a:rPr lang="it-IT" dirty="0"/>
              <a:t> per informare gli utenti su eventi importanti, con relativo permesso.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68897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62631-0745-0F31-E5A7-61B844A54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B4861A-C3BA-B565-E082-0AC9FB8B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22C96B-6DFD-B887-55A9-6BCFCE921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/>
          </a:bodyPr>
          <a:lstStyle/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Compose</a:t>
            </a:r>
            <a:r>
              <a:rPr lang="it-IT" sz="2600" dirty="0"/>
              <a:t>: Framework UI dichiarativo per la costruzione dell'interfaccia utente nativa Android in </a:t>
            </a:r>
            <a:r>
              <a:rPr lang="it-IT" sz="2600" dirty="0" err="1"/>
              <a:t>Kotlin</a:t>
            </a:r>
            <a:r>
              <a:rPr lang="it-IT" sz="2600" dirty="0"/>
              <a:t>.</a:t>
            </a:r>
          </a:p>
          <a:p>
            <a:pPr fontAlgn="base"/>
            <a:r>
              <a:rPr lang="it-IT" sz="2600" b="1" dirty="0" err="1"/>
              <a:t>Material</a:t>
            </a:r>
            <a:r>
              <a:rPr lang="it-IT" sz="2600" b="1" dirty="0"/>
              <a:t> Design 3</a:t>
            </a:r>
            <a:r>
              <a:rPr lang="it-IT" sz="2600" dirty="0"/>
              <a:t>: Implementazione dei componenti e temi più recenti di </a:t>
            </a:r>
            <a:r>
              <a:rPr lang="it-IT" sz="2600" dirty="0" err="1"/>
              <a:t>Material</a:t>
            </a:r>
            <a:r>
              <a:rPr lang="it-IT" sz="2600" dirty="0"/>
              <a:t> Design per un'esperienza utente moderna e coerente.</a:t>
            </a:r>
          </a:p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</a:t>
            </a:r>
            <a:r>
              <a:rPr lang="it-IT" sz="2600" b="1" dirty="0" err="1"/>
              <a:t>Navigation</a:t>
            </a:r>
            <a:r>
              <a:rPr lang="it-IT" sz="2600" b="1" dirty="0"/>
              <a:t> Compose</a:t>
            </a:r>
            <a:r>
              <a:rPr lang="it-IT" sz="2600" dirty="0"/>
              <a:t>: Gestione della navigazione tra le schermate dell'applicazione.</a:t>
            </a:r>
          </a:p>
          <a:p>
            <a:r>
              <a:rPr lang="it-IT" sz="2600" b="1" dirty="0" err="1"/>
              <a:t>Kotlin</a:t>
            </a:r>
            <a:r>
              <a:rPr lang="it-IT" sz="2600" b="1" dirty="0"/>
              <a:t> Coroutines</a:t>
            </a:r>
            <a:r>
              <a:rPr lang="it-IT" sz="2600" dirty="0"/>
              <a:t>: Per la gestione delle operazioni asincrone e concorrenti, migliorando la reattività dell'app.</a:t>
            </a:r>
          </a:p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Room</a:t>
            </a:r>
            <a:r>
              <a:rPr lang="it-IT" sz="2600" dirty="0"/>
              <a:t>: Livello di astrazione sul database </a:t>
            </a:r>
            <a:r>
              <a:rPr lang="it-IT" sz="2600" dirty="0" err="1"/>
              <a:t>SQLite</a:t>
            </a:r>
            <a:r>
              <a:rPr lang="it-IT" sz="2600" dirty="0"/>
              <a:t> per una gestione efficiente e sicura dei dati locali.</a:t>
            </a:r>
          </a:p>
          <a:p>
            <a:pPr fontAlgn="base"/>
            <a:r>
              <a:rPr lang="it-IT" sz="2600" b="1" dirty="0" err="1"/>
              <a:t>Jetpack</a:t>
            </a:r>
            <a:r>
              <a:rPr lang="it-IT" sz="2600" b="1" dirty="0"/>
              <a:t> </a:t>
            </a:r>
            <a:r>
              <a:rPr lang="it-IT" sz="2600" b="1" dirty="0" err="1"/>
              <a:t>DataStore</a:t>
            </a:r>
            <a:r>
              <a:rPr lang="it-IT" sz="2600" dirty="0"/>
              <a:t>: Soluzione moderna per la persistenza di dati chiave-valore e tipi di dati complessi, sostituendo </a:t>
            </a:r>
            <a:r>
              <a:rPr lang="it-IT" sz="2600" dirty="0" err="1"/>
              <a:t>SharedPreferences</a:t>
            </a:r>
            <a:r>
              <a:rPr lang="it-IT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46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0EA1-A1C6-F706-2C51-A0DF90460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88D1A-F2D4-1F44-D22C-B8CFDF51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0FB7D6-AC75-A651-2DCD-BBE1586E4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Autofit/>
          </a:bodyPr>
          <a:lstStyle/>
          <a:p>
            <a:r>
              <a:rPr lang="it-IT" sz="2600" b="1" dirty="0" err="1"/>
              <a:t>Koin</a:t>
            </a:r>
            <a:r>
              <a:rPr lang="it-IT" sz="2600" dirty="0"/>
              <a:t>: Framework per </a:t>
            </a:r>
            <a:r>
              <a:rPr lang="it-IT" sz="2600" dirty="0" err="1"/>
              <a:t>Dependency</a:t>
            </a:r>
            <a:r>
              <a:rPr lang="it-IT" sz="2600" dirty="0"/>
              <a:t> Injection, che facilita la modularità e la testabilità del codice.</a:t>
            </a:r>
          </a:p>
          <a:p>
            <a:r>
              <a:rPr lang="it-IT" sz="2600" b="1" dirty="0"/>
              <a:t>CameraX</a:t>
            </a:r>
            <a:r>
              <a:rPr lang="it-IT" sz="2600" dirty="0"/>
              <a:t>: Libreria </a:t>
            </a:r>
            <a:r>
              <a:rPr lang="it-IT" sz="2600" dirty="0" err="1"/>
              <a:t>Jetpack</a:t>
            </a:r>
            <a:r>
              <a:rPr lang="it-IT" sz="2600" dirty="0"/>
              <a:t> per semplificare lo sviluppo di app che interagiscono con la fotocamera del dispositivo.</a:t>
            </a:r>
          </a:p>
          <a:p>
            <a:pPr fontAlgn="base"/>
            <a:r>
              <a:rPr lang="it-IT" sz="2600" b="1" dirty="0" err="1"/>
              <a:t>Ktor</a:t>
            </a:r>
            <a:r>
              <a:rPr lang="it-IT" sz="2600" b="1" dirty="0"/>
              <a:t> Client</a:t>
            </a:r>
            <a:r>
              <a:rPr lang="it-IT" sz="2600" dirty="0"/>
              <a:t>: Client HTTP multi-piattaforma per la gestione delle richieste di rete verso API esterne.</a:t>
            </a:r>
          </a:p>
          <a:p>
            <a:pPr fontAlgn="base"/>
            <a:r>
              <a:rPr lang="it-IT" sz="2600" b="1" dirty="0" err="1"/>
              <a:t>Kotlinx</a:t>
            </a:r>
            <a:r>
              <a:rPr lang="it-IT" sz="2600" b="1" dirty="0"/>
              <a:t> </a:t>
            </a:r>
            <a:r>
              <a:rPr lang="it-IT" sz="2600" b="1" dirty="0" err="1"/>
              <a:t>Serialization</a:t>
            </a:r>
            <a:r>
              <a:rPr lang="it-IT" sz="2600" dirty="0"/>
              <a:t>: Libreria per la serializzazione/</a:t>
            </a:r>
            <a:r>
              <a:rPr lang="it-IT" sz="2600" dirty="0" err="1"/>
              <a:t>deserializzazione</a:t>
            </a:r>
            <a:r>
              <a:rPr lang="it-IT" sz="2600" dirty="0"/>
              <a:t> di oggetti </a:t>
            </a:r>
            <a:r>
              <a:rPr lang="it-IT" sz="2600" dirty="0" err="1"/>
              <a:t>Kotlin</a:t>
            </a:r>
            <a:r>
              <a:rPr lang="it-IT" sz="2600" dirty="0"/>
              <a:t> in formati come JSON.</a:t>
            </a:r>
          </a:p>
          <a:p>
            <a:pPr fontAlgn="base"/>
            <a:r>
              <a:rPr lang="it-IT" sz="2600" b="1" dirty="0" err="1"/>
              <a:t>OSMdroid</a:t>
            </a:r>
            <a:r>
              <a:rPr lang="it-IT" sz="2600" dirty="0"/>
              <a:t>: Libreria per l'integrazione e la visualizzazione di mappe basate su Open Street </a:t>
            </a:r>
            <a:r>
              <a:rPr lang="it-IT" sz="2600" dirty="0" err="1"/>
              <a:t>Map</a:t>
            </a:r>
            <a:r>
              <a:rPr lang="it-IT" sz="2600" dirty="0"/>
              <a:t>.</a:t>
            </a:r>
          </a:p>
          <a:p>
            <a:r>
              <a:rPr lang="it-IT" sz="2600" b="1" dirty="0"/>
              <a:t>Coil</a:t>
            </a:r>
            <a:r>
              <a:rPr lang="it-IT" sz="2600" dirty="0"/>
              <a:t>: Libreria di caricamento immagini efficiente e leggera, ottimizzata per </a:t>
            </a:r>
            <a:r>
              <a:rPr lang="it-IT" sz="2600" dirty="0" err="1"/>
              <a:t>Jetpack</a:t>
            </a:r>
            <a:r>
              <a:rPr lang="it-IT" sz="2600" dirty="0"/>
              <a:t> Compose.</a:t>
            </a:r>
          </a:p>
        </p:txBody>
      </p:sp>
    </p:spTree>
    <p:extLst>
      <p:ext uri="{BB962C8B-B14F-4D97-AF65-F5344CB8AC3E}">
        <p14:creationId xmlns:p14="http://schemas.microsoft.com/office/powerpoint/2010/main" val="224867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D21BB-1E95-4F8A-0904-122FC34A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29CC8-1376-34A5-C474-21B20596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496"/>
            <a:ext cx="10515600" cy="63590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186D82-C03B-4B88-DF54-DD3150A5C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37398"/>
            <a:ext cx="11752446" cy="5819106"/>
          </a:xfrm>
        </p:spPr>
        <p:txBody>
          <a:bodyPr>
            <a:normAutofit/>
          </a:bodyPr>
          <a:lstStyle/>
          <a:p>
            <a:pPr fontAlgn="base"/>
            <a:r>
              <a:rPr lang="it-IT" sz="2400" b="1" dirty="0" err="1"/>
              <a:t>Firebase</a:t>
            </a:r>
            <a:r>
              <a:rPr lang="it-IT" sz="2400" b="1" dirty="0"/>
              <a:t> Authentication</a:t>
            </a:r>
            <a:r>
              <a:rPr lang="it-IT" sz="2400" dirty="0"/>
              <a:t>: Servizio </a:t>
            </a:r>
            <a:r>
              <a:rPr lang="it-IT" sz="2400" dirty="0" err="1"/>
              <a:t>backend</a:t>
            </a:r>
            <a:r>
              <a:rPr lang="it-IT" sz="2400" dirty="0"/>
              <a:t> per login e registrazione tramite account Google</a:t>
            </a:r>
          </a:p>
          <a:p>
            <a:pPr fontAlgn="base"/>
            <a:r>
              <a:rPr lang="it-IT" sz="2400" b="1" dirty="0"/>
              <a:t>Android </a:t>
            </a:r>
            <a:r>
              <a:rPr lang="it-IT" sz="2400" b="1" dirty="0" err="1"/>
              <a:t>Credential</a:t>
            </a:r>
            <a:r>
              <a:rPr lang="it-IT" sz="2400" b="1" dirty="0"/>
              <a:t> Manager (con Google Play Services </a:t>
            </a:r>
            <a:r>
              <a:rPr lang="it-IT" sz="2400" b="1" dirty="0" err="1"/>
              <a:t>Auth</a:t>
            </a:r>
            <a:r>
              <a:rPr lang="it-IT" sz="2400" b="1" dirty="0"/>
              <a:t>)</a:t>
            </a:r>
            <a:r>
              <a:rPr lang="it-IT" sz="2400" dirty="0"/>
              <a:t>: API per una gestione unificata e sicura delle credenziali utente, necessario per permettere </a:t>
            </a:r>
            <a:br>
              <a:rPr lang="it-IT" sz="2400" dirty="0"/>
            </a:br>
            <a:r>
              <a:rPr lang="it-IT" sz="2400" dirty="0"/>
              <a:t>il login tramite Google.</a:t>
            </a:r>
          </a:p>
          <a:p>
            <a:r>
              <a:rPr lang="it-IT" sz="2400" b="1" dirty="0" err="1"/>
              <a:t>Jetpack</a:t>
            </a:r>
            <a:r>
              <a:rPr lang="it-IT" sz="2400" b="1" dirty="0"/>
              <a:t> </a:t>
            </a:r>
            <a:r>
              <a:rPr lang="it-IT" sz="2400" b="1" dirty="0" err="1"/>
              <a:t>Biometric</a:t>
            </a:r>
            <a:r>
              <a:rPr lang="it-IT" sz="2400" dirty="0"/>
              <a:t>: Integrazione dell'autenticazione biometrica (impronta digitale o riconoscimento facciale) per un accesso sicuro all'app.</a:t>
            </a:r>
            <a:endParaRPr lang="it-IT" sz="3600" dirty="0"/>
          </a:p>
          <a:p>
            <a:pPr algn="just" fontAlgn="base"/>
            <a:r>
              <a:rPr lang="it-IT" sz="2400" b="1" dirty="0"/>
              <a:t>Risorse dell’app nella cartella </a:t>
            </a:r>
            <a:r>
              <a:rPr lang="it-IT" sz="2400" b="1" dirty="0" err="1"/>
              <a:t>src</a:t>
            </a:r>
            <a:r>
              <a:rPr lang="it-IT" sz="2400" b="1" dirty="0"/>
              <a:t>/</a:t>
            </a:r>
            <a:r>
              <a:rPr lang="it-IT" sz="2400" b="1" dirty="0" err="1"/>
              <a:t>main</a:t>
            </a:r>
            <a:r>
              <a:rPr lang="it-IT" sz="2400" b="1" dirty="0"/>
              <a:t>/res/:</a:t>
            </a:r>
          </a:p>
          <a:p>
            <a:pPr lvl="1" algn="just" fontAlgn="base"/>
            <a:r>
              <a:rPr lang="it-IT" sz="2200" b="1" dirty="0" err="1"/>
              <a:t>drawable</a:t>
            </a:r>
            <a:r>
              <a:rPr lang="it-IT" sz="2200" b="1" dirty="0"/>
              <a:t>: </a:t>
            </a:r>
            <a:r>
              <a:rPr lang="it-IT" sz="2200" dirty="0"/>
              <a:t>immagini in formato xml e png</a:t>
            </a:r>
          </a:p>
          <a:p>
            <a:pPr lvl="1" algn="just" fontAlgn="base"/>
            <a:r>
              <a:rPr lang="it-IT" sz="2200" b="1" dirty="0" err="1"/>
              <a:t>values</a:t>
            </a:r>
            <a:r>
              <a:rPr lang="it-IT" sz="2200" b="1" dirty="0"/>
              <a:t>: </a:t>
            </a:r>
            <a:r>
              <a:rPr lang="it-IT" sz="2200" dirty="0"/>
              <a:t>traduzioni in inglese, italiano e spagnolo</a:t>
            </a:r>
          </a:p>
        </p:txBody>
      </p:sp>
    </p:spTree>
    <p:extLst>
      <p:ext uri="{BB962C8B-B14F-4D97-AF65-F5344CB8AC3E}">
        <p14:creationId xmlns:p14="http://schemas.microsoft.com/office/powerpoint/2010/main" val="402015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6DEE3-FF50-CC8B-71D3-9BFA8CC8F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03EA12-0EB5-79D8-78A4-AED5DAA9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calzature, scarpa da ginnastica, scarpa&#10;&#10;Il contenuto generato dall'IA potrebbe non essere corretto.">
            <a:extLst>
              <a:ext uri="{FF2B5EF4-FFF2-40B4-BE49-F238E27FC236}">
                <a16:creationId xmlns:a16="http://schemas.microsoft.com/office/drawing/2014/main" id="{DFCD7978-955E-0A12-5108-23F34D63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5" name="Immagine 4" descr="Immagine che contiene testo, calzature, schermata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949778C6-41C5-EB6C-194C-BDDC968F0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F516548-EDDF-8FD5-587B-3604996FE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9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936</Words>
  <Application>Microsoft Office PowerPoint</Application>
  <PresentationFormat>Widescreen</PresentationFormat>
  <Paragraphs>93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Tema di Office</vt:lpstr>
      <vt:lpstr>Presentazione standard di PowerPoint</vt:lpstr>
      <vt:lpstr>Scopo dell’app</vt:lpstr>
      <vt:lpstr>Funzionalità</vt:lpstr>
      <vt:lpstr>Funzionalità</vt:lpstr>
      <vt:lpstr>Funzionalità</vt:lpstr>
      <vt:lpstr>Tecnologie Utilizzate</vt:lpstr>
      <vt:lpstr>Tecnologie Utilizzate</vt:lpstr>
      <vt:lpstr>Tecnologie Utilizzate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Screenshot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Giacomo Pierbattista - giacomo.pierbattista@studio.unibo.it</dc:creator>
  <cp:lastModifiedBy>Giacomo Pierbattista - giacomo.pierbattista@studio.unibo.it</cp:lastModifiedBy>
  <cp:revision>20</cp:revision>
  <dcterms:created xsi:type="dcterms:W3CDTF">2025-06-22T15:52:37Z</dcterms:created>
  <dcterms:modified xsi:type="dcterms:W3CDTF">2025-06-22T16:31:34Z</dcterms:modified>
</cp:coreProperties>
</file>